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6" r:id="rId2"/>
    <p:sldId id="288" r:id="rId3"/>
    <p:sldId id="289" r:id="rId4"/>
    <p:sldId id="273" r:id="rId5"/>
    <p:sldId id="291" r:id="rId6"/>
    <p:sldId id="294" r:id="rId7"/>
    <p:sldId id="293" r:id="rId8"/>
    <p:sldId id="290" r:id="rId9"/>
    <p:sldId id="296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82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E600"/>
    <a:srgbClr val="FBCFA2"/>
    <a:srgbClr val="FF5500"/>
    <a:srgbClr val="0077C8"/>
    <a:srgbClr val="002D72"/>
    <a:srgbClr val="00A9EF"/>
    <a:srgbClr val="FFDC00"/>
    <a:srgbClr val="004C9B"/>
    <a:srgbClr val="5BC2F4"/>
    <a:srgbClr val="FF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164" y="78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2021-05-31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2021-05-31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3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was the best algorithm for predicting weekly sales volumes despite taking the most time for modelling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predictions are fairly accurate at the enterprise-wide sales level, with 65.9% of the predicted cases being less than 30% different than the actual cases.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the store level,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provided more accurate predictions for larger stores than for smaller stores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whereas at the department level,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performed the best on small- to medium-sized departments.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cases, large spikes in sales were captured most of the time in terms of the specific date, though not fully in terms of magnitude.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12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Hypothesis: attributes such as weather, holidays, fuel prices, and unemployment rates can be used as predictors for sales volumes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 of this investigation showed that these play a minor role.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size of the store, store number, department number, and week number provided the most predictive power.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having information on the specific store, department, and the point in time of the prediction is sufficient for generating accurate predictions.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shown by the fact that the Prophet algorithm generated a similar, fairly accurate prediction curve despite not being provided with any variable other than the dates, weekly sales, and the store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21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350252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4240227"/>
            <a:ext cx="8471495" cy="5662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17459" y="4241600"/>
            <a:ext cx="57506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 </a:t>
            </a:r>
            <a:br>
              <a:rPr lang="en-US" dirty="0"/>
            </a:b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7459" y="5680708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F23ED8E4-4CA3-4467-87C0-90728DA9B74E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A4E0EB4-9F8D-45C3-8EAA-8D311A2F2BD6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2A822FA-FD25-40C3-99B1-842C3BACBFCA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6D0BBFE-55BB-418F-9F12-523A902DC185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5CCCF0EF-E8FA-48BA-81B0-D0A7BC23910B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imag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194598" y="1465538"/>
            <a:ext cx="4994227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6" y="1472184"/>
            <a:ext cx="6376667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041230" y="6155268"/>
            <a:ext cx="30867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C3A38CD-7B78-4B6C-9F8B-DFF75F648BE5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image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642396" y="392415"/>
            <a:ext cx="6362772" cy="4232481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8" y="1472184"/>
            <a:ext cx="4155098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29619" y="6155268"/>
            <a:ext cx="32983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85CD0FBD-ADC4-451F-BFA7-D2D9595C15D9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50463" y="2992635"/>
            <a:ext cx="4339910" cy="302991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4865" y="-7340"/>
            <a:ext cx="12203689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632115" y="6155268"/>
            <a:ext cx="3495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2391F717-73D7-4439-8F57-E78F73F8E61D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861806" y="845780"/>
            <a:ext cx="8327020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0"/>
            <a:ext cx="4681776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4017149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8027122" y="6155268"/>
            <a:ext cx="3100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8C450C46-CCE6-4E26-B064-46D3F2A11D80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3734159"/>
            <a:ext cx="8471495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1"/>
            <a:ext cx="7895541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59780" y="1"/>
            <a:ext cx="5629044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5382723" y="3214456"/>
            <a:ext cx="6806100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055339" y="6155268"/>
            <a:ext cx="30725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0953A11-0A66-44DC-916B-DB29C4A7D607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0855" y="404485"/>
            <a:ext cx="10485806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0033977-2FB9-4665-A609-D4C43F7FDA92}" type="datetime4">
              <a:rPr lang="en-CA" smtClean="0"/>
              <a:t>May 31,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475061"/>
            <a:ext cx="4259113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7699"/>
            <a:ext cx="4259113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1251896"/>
            <a:ext cx="4259113" cy="199301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0955"/>
            <a:ext cx="1583577" cy="52882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54929" y="3904417"/>
            <a:ext cx="5475071" cy="1421191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954929" y="5404022"/>
            <a:ext cx="5475071" cy="689121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79859" y="542092"/>
            <a:ext cx="3368242" cy="26868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859" y="3467100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509" y="1294568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6509" y="2962275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80534" y="4054793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80534" y="5484376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403334" y="2907963"/>
            <a:ext cx="43028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the document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498584" y="4990941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297" y="1472184"/>
            <a:ext cx="11256825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646232" y="6155268"/>
            <a:ext cx="35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F308D795-FDA2-40C0-832A-490B56C32538}" type="datetime4">
              <a:rPr lang="en-CA" smtClean="0"/>
              <a:t>May 31, 2021</a:t>
            </a:fld>
            <a:r>
              <a:rPr lang="en-CA"/>
              <a:t>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162270" y="6155268"/>
            <a:ext cx="440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61" r:id="rId21"/>
    <p:sldLayoutId id="2147483662" r:id="rId22"/>
  </p:sldLayoutIdLst>
  <p:hf hdr="0" ftr="0" dt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7BC6-EFDE-4DD0-9BDC-CCDF0246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858" y="542092"/>
            <a:ext cx="3787341" cy="2686883"/>
          </a:xfrm>
        </p:spPr>
        <p:txBody>
          <a:bodyPr/>
          <a:lstStyle/>
          <a:p>
            <a:r>
              <a:rPr lang="en-US" sz="4000" dirty="0"/>
              <a:t>Forecasting Retail Store Sales Using Key Predictors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1C8E-79EC-4125-A7E6-175B5098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Jung</a:t>
            </a:r>
          </a:p>
        </p:txBody>
      </p:sp>
    </p:spTree>
    <p:extLst>
      <p:ext uri="{BB962C8B-B14F-4D97-AF65-F5344CB8AC3E}">
        <p14:creationId xmlns:p14="http://schemas.microsoft.com/office/powerpoint/2010/main" val="389160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257CF-C139-44B4-9A6A-79C45BFDA3A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407" y="1595050"/>
            <a:ext cx="8364603" cy="183395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8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Results: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84696-D647-46E7-B94E-BD9614BC969B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471" y="927339"/>
            <a:ext cx="7177882" cy="54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Results: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84696-D647-46E7-B94E-BD9614BC96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563" y="927339"/>
            <a:ext cx="7125698" cy="54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Results: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9D53-420E-4CA6-9899-3B9CB43FDAC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052" y="585211"/>
            <a:ext cx="4977448" cy="1963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840A4-8D73-4675-83E1-EE04FF63629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052" y="2549091"/>
            <a:ext cx="4977448" cy="1963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41058-C3EA-4038-969D-5706A926D148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052" y="4559634"/>
            <a:ext cx="5612448" cy="19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Results: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9D53-420E-4CA6-9899-3B9CB43FDA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9351" y="697230"/>
            <a:ext cx="5760145" cy="1920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840A4-8D73-4675-83E1-EE04FF6362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9350" y="2617278"/>
            <a:ext cx="5472503" cy="1974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41058-C3EA-4038-969D-5706A926D1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288" y="4591470"/>
            <a:ext cx="5906612" cy="20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389379-C258-4A58-BDCE-461CBAF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Results: Prophet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CFB1-D158-4F2E-9190-D2C6F104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9D53-420E-4CA6-9899-3B9CB43FDAC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9351" y="715692"/>
            <a:ext cx="5760145" cy="1883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840A4-8D73-4675-83E1-EE04FF63629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9350" y="2687905"/>
            <a:ext cx="5472503" cy="1832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41058-C3EA-4038-969D-5706A926D148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288" y="4622109"/>
            <a:ext cx="5906612" cy="19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0361-4975-4FE3-B4FA-107469FB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Importance Matrix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FA67C-BEC9-438A-BD40-8E7FC51BDC72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04372" y="857067"/>
            <a:ext cx="8580080" cy="52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5603E-69C2-4110-BA08-E2E7A72B2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BFCA-5877-42E5-B130-9233DFF8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2522-9290-48A3-9A69-4FDDB9B41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7" y="1472184"/>
            <a:ext cx="11256825" cy="4573016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was the best algorithm for predictions</a:t>
            </a:r>
          </a:p>
          <a:p>
            <a:r>
              <a:rPr lang="en-US" dirty="0"/>
              <a:t>Enterprise-wide level:</a:t>
            </a:r>
          </a:p>
          <a:p>
            <a:pPr lvl="1"/>
            <a:r>
              <a:rPr lang="en-US" dirty="0"/>
              <a:t>65.9% of predictions had less than 30% error</a:t>
            </a:r>
          </a:p>
          <a:p>
            <a:r>
              <a:rPr lang="en-US" dirty="0"/>
              <a:t>Store-wide level:</a:t>
            </a:r>
          </a:p>
          <a:p>
            <a:pPr lvl="1"/>
            <a:r>
              <a:rPr lang="en-US" dirty="0"/>
              <a:t>Larger store predictions more accurate than smaller stores</a:t>
            </a:r>
          </a:p>
          <a:p>
            <a:r>
              <a:rPr lang="en-US" dirty="0"/>
              <a:t>Department-wide level:</a:t>
            </a:r>
          </a:p>
          <a:p>
            <a:pPr lvl="1"/>
            <a:r>
              <a:rPr lang="en-US" dirty="0"/>
              <a:t>Small- to medium-sized departments more accurate</a:t>
            </a:r>
          </a:p>
          <a:p>
            <a:r>
              <a:rPr lang="en-US" dirty="0"/>
              <a:t>Large spikes in sales</a:t>
            </a:r>
          </a:p>
          <a:p>
            <a:pPr lvl="1"/>
            <a:r>
              <a:rPr lang="en-US" dirty="0"/>
              <a:t>Captured most of the time in terms of date</a:t>
            </a:r>
          </a:p>
          <a:p>
            <a:pPr lvl="1"/>
            <a:r>
              <a:rPr lang="en-US" dirty="0"/>
              <a:t>Not fully captured in terms of magnitude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71BBD-CE0E-408E-9158-FD3ABDF8A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3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BFCA-5877-42E5-B130-9233DFF8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2522-9290-48A3-9A69-4FDDB9B41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7" y="1472184"/>
            <a:ext cx="11256825" cy="4573016"/>
          </a:xfrm>
        </p:spPr>
        <p:txBody>
          <a:bodyPr>
            <a:normAutofit/>
          </a:bodyPr>
          <a:lstStyle/>
          <a:p>
            <a:r>
              <a:rPr lang="en-US" dirty="0"/>
              <a:t>Hypothesis: weather, holidays, fuel prices, and unemployment rates can be used as predictors</a:t>
            </a:r>
          </a:p>
          <a:p>
            <a:r>
              <a:rPr lang="en-US" dirty="0"/>
              <a:t>Results: these factors play a minor role</a:t>
            </a:r>
          </a:p>
          <a:p>
            <a:r>
              <a:rPr lang="en-US" dirty="0"/>
              <a:t>Most predictive power</a:t>
            </a:r>
          </a:p>
          <a:p>
            <a:pPr lvl="1"/>
            <a:r>
              <a:rPr lang="en-US" dirty="0"/>
              <a:t>Size of the store</a:t>
            </a:r>
          </a:p>
          <a:p>
            <a:pPr lvl="1"/>
            <a:r>
              <a:rPr lang="en-US" dirty="0"/>
              <a:t>Store number</a:t>
            </a:r>
          </a:p>
          <a:p>
            <a:pPr lvl="1"/>
            <a:r>
              <a:rPr lang="en-US" dirty="0"/>
              <a:t>Department number</a:t>
            </a:r>
          </a:p>
          <a:p>
            <a:pPr lvl="1"/>
            <a:r>
              <a:rPr lang="en-US" dirty="0"/>
              <a:t>Week number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71BBD-CE0E-408E-9158-FD3ABDF8A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7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5361E-E655-410A-9B03-A222C0DCB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7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8A0626-264A-4C86-8F86-7EF06F16AE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generates Big Data</a:t>
            </a:r>
          </a:p>
          <a:p>
            <a:r>
              <a:rPr lang="en-US" dirty="0"/>
              <a:t>Past:</a:t>
            </a:r>
          </a:p>
          <a:p>
            <a:pPr lvl="1"/>
            <a:r>
              <a:rPr lang="en-US" dirty="0"/>
              <a:t>Simple linear regressions</a:t>
            </a:r>
          </a:p>
          <a:p>
            <a:pPr lvl="1"/>
            <a:r>
              <a:rPr lang="en-US" dirty="0"/>
              <a:t>Humans choose factors</a:t>
            </a:r>
          </a:p>
          <a:p>
            <a:r>
              <a:rPr lang="en-US" dirty="0"/>
              <a:t>Present:</a:t>
            </a:r>
          </a:p>
          <a:p>
            <a:pPr lvl="1"/>
            <a:r>
              <a:rPr lang="en-US" dirty="0"/>
              <a:t>Complex machine learning algorithms</a:t>
            </a:r>
          </a:p>
          <a:p>
            <a:pPr lvl="1"/>
            <a:r>
              <a:rPr lang="en-US" dirty="0"/>
              <a:t>Machines choose most relevant factors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233CBA8-A32D-445F-B540-D2076F25A3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60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8A0626-264A-4C86-8F86-7EF06F16AE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298" y="1472184"/>
            <a:ext cx="4155098" cy="4550364"/>
          </a:xfrm>
        </p:spPr>
        <p:txBody>
          <a:bodyPr>
            <a:normAutofit/>
          </a:bodyPr>
          <a:lstStyle/>
          <a:p>
            <a:r>
              <a:rPr lang="en-US" dirty="0"/>
              <a:t>Predict retail sales volumes</a:t>
            </a:r>
          </a:p>
          <a:p>
            <a:r>
              <a:rPr lang="en-US" dirty="0"/>
              <a:t>Predictive factors?</a:t>
            </a:r>
          </a:p>
          <a:p>
            <a:pPr lvl="1"/>
            <a:r>
              <a:rPr lang="en-US" dirty="0"/>
              <a:t>Historical sales</a:t>
            </a:r>
          </a:p>
          <a:p>
            <a:pPr lvl="1"/>
            <a:r>
              <a:rPr lang="en-US" dirty="0"/>
              <a:t>Date, holidays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Fuel prices, unemployment rates</a:t>
            </a:r>
          </a:p>
          <a:p>
            <a:r>
              <a:rPr lang="en-US" dirty="0"/>
              <a:t>Machine learning algorithms</a:t>
            </a:r>
          </a:p>
          <a:p>
            <a:pPr lvl="1"/>
            <a:r>
              <a:rPr lang="en-US" dirty="0"/>
              <a:t>Multiple regression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Facebook Prophet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233CBA8-A32D-445F-B540-D2076F25A3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866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F9CFE8-E8DE-49C4-BBCB-C7D5235FD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1549400"/>
            <a:ext cx="8509000" cy="40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4CF80-07B4-4453-8C01-C40031B7AE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549400"/>
            <a:ext cx="2654300" cy="4013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3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A27C8-F14C-42DC-A720-1290A7B41802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7158" y="899772"/>
            <a:ext cx="7056604" cy="52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577CD-6AD3-4180-B74D-B143F3FB0C26}"/>
              </a:ext>
            </a:extLst>
          </p:cNvPr>
          <p:cNvSpPr txBox="1"/>
          <p:nvPr/>
        </p:nvSpPr>
        <p:spPr>
          <a:xfrm>
            <a:off x="9902952" y="2951946"/>
            <a:ext cx="2135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set</a:t>
            </a:r>
          </a:p>
          <a:p>
            <a:r>
              <a:rPr lang="en-US" sz="2800" dirty="0"/>
              <a:t>Test 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6D3944-5947-47A0-98CA-3FA61F3860E6}"/>
              </a:ext>
            </a:extLst>
          </p:cNvPr>
          <p:cNvSpPr/>
          <p:nvPr/>
        </p:nvSpPr>
        <p:spPr>
          <a:xfrm>
            <a:off x="9532446" y="3108960"/>
            <a:ext cx="330797" cy="228600"/>
          </a:xfrm>
          <a:prstGeom prst="roundRect">
            <a:avLst/>
          </a:prstGeom>
          <a:solidFill>
            <a:srgbClr val="FF5500"/>
          </a:solidFill>
          <a:ln>
            <a:solidFill>
              <a:srgbClr val="FF5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3D78F5-D1D5-491A-A096-1A422988C75A}"/>
              </a:ext>
            </a:extLst>
          </p:cNvPr>
          <p:cNvSpPr/>
          <p:nvPr/>
        </p:nvSpPr>
        <p:spPr>
          <a:xfrm>
            <a:off x="9532446" y="3527519"/>
            <a:ext cx="330797" cy="228600"/>
          </a:xfrm>
          <a:prstGeom prst="roundRect">
            <a:avLst/>
          </a:prstGeom>
          <a:solidFill>
            <a:srgbClr val="26E600"/>
          </a:solidFill>
          <a:ln>
            <a:solidFill>
              <a:srgbClr val="26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297" y="1472184"/>
            <a:ext cx="5100557" cy="4550364"/>
          </a:xfrm>
        </p:spPr>
        <p:txBody>
          <a:bodyPr>
            <a:normAutofit/>
          </a:bodyPr>
          <a:lstStyle/>
          <a:p>
            <a:r>
              <a:rPr lang="en-US" dirty="0"/>
              <a:t>Fastest to implement</a:t>
            </a:r>
          </a:p>
          <a:p>
            <a:r>
              <a:rPr lang="en-US" dirty="0"/>
              <a:t>Parametric; most restrictive</a:t>
            </a:r>
          </a:p>
          <a:p>
            <a:r>
              <a:rPr lang="en-US" dirty="0"/>
              <a:t>Assumptions/requirements</a:t>
            </a:r>
          </a:p>
          <a:p>
            <a:pPr lvl="1"/>
            <a:r>
              <a:rPr lang="en-US" dirty="0"/>
              <a:t>linear relationships between DV &amp; IVs</a:t>
            </a:r>
          </a:p>
          <a:p>
            <a:pPr lvl="1"/>
            <a:r>
              <a:rPr lang="en-US" dirty="0"/>
              <a:t>Residual errors must be normally distributed &amp; homoscedastic</a:t>
            </a:r>
          </a:p>
          <a:p>
            <a:pPr lvl="1"/>
            <a:r>
              <a:rPr lang="en-US" dirty="0"/>
              <a:t>No multicollinearity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80F6ED6-6489-438E-B366-BD3DE395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855" y="1376911"/>
            <a:ext cx="6156267" cy="41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3B815-F69B-482E-848E-BA31BD9F7ADB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880" y="849051"/>
            <a:ext cx="514350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20274-BA1D-4D50-9942-028967487EC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496" y="627818"/>
            <a:ext cx="4568868" cy="2916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D70D6-202D-4E78-A664-6C34344CC563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618" y="3548934"/>
            <a:ext cx="4568868" cy="2916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87297" y="392415"/>
            <a:ext cx="11256825" cy="1069848"/>
          </a:xfrm>
        </p:spPr>
        <p:txBody>
          <a:bodyPr/>
          <a:lstStyle/>
          <a:p>
            <a:r>
              <a:rPr lang="en-US" dirty="0"/>
              <a:t>Multiple Regression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7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learning algorithm</a:t>
            </a:r>
          </a:p>
          <a:p>
            <a:r>
              <a:rPr lang="en-US" dirty="0"/>
              <a:t>Less restrictive: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Robust to outliers &amp; missing values</a:t>
            </a:r>
          </a:p>
          <a:p>
            <a:pPr lvl="1"/>
            <a:r>
              <a:rPr lang="en-US" dirty="0"/>
              <a:t>Built-in cross validation &amp; regularization</a:t>
            </a:r>
          </a:p>
          <a:p>
            <a:r>
              <a:rPr lang="en-US" dirty="0"/>
              <a:t>Required most time to implement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F305DA9-1C92-4A48-8D79-160C7769E7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461" y="4569646"/>
            <a:ext cx="7081901" cy="14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584C49-77C4-49DB-BE78-26BC1EC5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5A0A7-2F26-4F02-90D5-C05F96F7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Facebook</a:t>
            </a:r>
          </a:p>
          <a:p>
            <a:r>
              <a:rPr lang="en-US" dirty="0"/>
              <a:t>Time series predictions</a:t>
            </a:r>
          </a:p>
          <a:p>
            <a:pPr lvl="1"/>
            <a:r>
              <a:rPr lang="en-US" dirty="0"/>
              <a:t>Non-linear trends</a:t>
            </a:r>
          </a:p>
          <a:p>
            <a:pPr lvl="1"/>
            <a:r>
              <a:rPr lang="en-US" dirty="0"/>
              <a:t>Seasonality &amp; holiday effects</a:t>
            </a:r>
          </a:p>
          <a:p>
            <a:r>
              <a:rPr lang="en-US" dirty="0"/>
              <a:t>Non-parametric</a:t>
            </a:r>
          </a:p>
          <a:p>
            <a:r>
              <a:rPr lang="en-US" dirty="0"/>
              <a:t>Ability to add predictive regressors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B84A5-C29F-4A53-B2D5-492A9ECA0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F8B1F-D21E-4EEB-A6D5-E6F7FA213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896" y="4237261"/>
            <a:ext cx="5889625" cy="17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1018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Ry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6CA5EAD-D20D-458B-9D20-5FEC1FD4DCB7}" vid="{E43FE319-3D2D-4DD3-88E2-614B97909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Custom</PresentationFormat>
  <Paragraphs>105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RyersonUniversity_MasterTemplate v1</vt:lpstr>
      <vt:lpstr>Forecasting Retail Store Sales Using Key Predictors</vt:lpstr>
      <vt:lpstr>Introduction</vt:lpstr>
      <vt:lpstr>Objective</vt:lpstr>
      <vt:lpstr>Dataset</vt:lpstr>
      <vt:lpstr>Dataset</vt:lpstr>
      <vt:lpstr>Multiple Regression</vt:lpstr>
      <vt:lpstr>Multiple Regression</vt:lpstr>
      <vt:lpstr>XGBoost</vt:lpstr>
      <vt:lpstr>Prophet</vt:lpstr>
      <vt:lpstr>Results</vt:lpstr>
      <vt:lpstr>Results: XGBoost</vt:lpstr>
      <vt:lpstr>Results: XGBoost</vt:lpstr>
      <vt:lpstr>Results: XGBoost</vt:lpstr>
      <vt:lpstr>Results: XGBoost</vt:lpstr>
      <vt:lpstr>Results: Prophet</vt:lpstr>
      <vt:lpstr>Importance Matrix (XGBoost)</vt:lpstr>
      <vt:lpstr>Conclusion</vt:lpstr>
      <vt:lpstr>Conclusion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2020-12-09T00:47:10Z</dcterms:created>
  <dcterms:modified xsi:type="dcterms:W3CDTF">2021-05-31T23:04:17Z</dcterms:modified>
</cp:coreProperties>
</file>